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0" r:id="rId5"/>
    <p:sldId id="262" r:id="rId6"/>
    <p:sldId id="263" r:id="rId7"/>
    <p:sldId id="272" r:id="rId8"/>
    <p:sldId id="261" r:id="rId9"/>
    <p:sldId id="264" r:id="rId10"/>
    <p:sldId id="265" r:id="rId11"/>
    <p:sldId id="266" r:id="rId12"/>
    <p:sldId id="267" r:id="rId13"/>
    <p:sldId id="268" r:id="rId14"/>
    <p:sldId id="269" r:id="rId15"/>
    <p:sldId id="270" r:id="rId16"/>
    <p:sldId id="271" r:id="rId17"/>
    <p:sldId id="273" r:id="rId18"/>
    <p:sldId id="276" r:id="rId19"/>
    <p:sldId id="275"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0066CC"/>
    <a:srgbClr val="0000CC"/>
    <a:srgbClr val="0000FF"/>
    <a:srgbClr val="FF6600"/>
    <a:srgbClr val="FF0066"/>
    <a:srgbClr val="66CCFF"/>
    <a:srgbClr val="FF00FF"/>
    <a:srgbClr val="BD038C"/>
    <a:srgbClr val="BF09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895" autoAdjust="0"/>
  </p:normalViewPr>
  <p:slideViewPr>
    <p:cSldViewPr snapToGrid="0">
      <p:cViewPr varScale="1">
        <p:scale>
          <a:sx n="69" d="100"/>
          <a:sy n="69" d="100"/>
        </p:scale>
        <p:origin x="50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FB9F35-A95C-44D7-B328-C649D199B12A}"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18802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FB9F35-A95C-44D7-B328-C649D199B12A}"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666096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FB9F35-A95C-44D7-B328-C649D199B12A}"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177970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FB9F35-A95C-44D7-B328-C649D199B12A}"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411579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FB9F35-A95C-44D7-B328-C649D199B12A}"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101178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FB9F35-A95C-44D7-B328-C649D199B12A}"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2974929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FB9F35-A95C-44D7-B328-C649D199B12A}" type="datetimeFigureOut">
              <a:rPr lang="en-IN" smtClean="0"/>
              <a:t>10-07-2024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125263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FB9F35-A95C-44D7-B328-C649D199B12A}" type="datetimeFigureOut">
              <a:rPr lang="en-IN" smtClean="0"/>
              <a:t>10-07-2024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3846009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B9F35-A95C-44D7-B328-C649D199B12A}" type="datetimeFigureOut">
              <a:rPr lang="en-IN" smtClean="0"/>
              <a:t>10-07-2024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315176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FB9F35-A95C-44D7-B328-C649D199B12A}"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295840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FB9F35-A95C-44D7-B328-C649D199B12A}"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C1C213-69BF-4710-AA09-2F30AF6FB533}" type="slidenum">
              <a:rPr lang="en-IN" smtClean="0"/>
              <a:t>‹#›</a:t>
            </a:fld>
            <a:endParaRPr lang="en-IN"/>
          </a:p>
        </p:txBody>
      </p:sp>
    </p:spTree>
    <p:extLst>
      <p:ext uri="{BB962C8B-B14F-4D97-AF65-F5344CB8AC3E}">
        <p14:creationId xmlns:p14="http://schemas.microsoft.com/office/powerpoint/2010/main" val="134443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B9F35-A95C-44D7-B328-C649D199B12A}" type="datetimeFigureOut">
              <a:rPr lang="en-IN" smtClean="0"/>
              <a:t>10-07-2024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1C213-69BF-4710-AA09-2F30AF6FB533}" type="slidenum">
              <a:rPr lang="en-IN" smtClean="0"/>
              <a:t>‹#›</a:t>
            </a:fld>
            <a:endParaRPr lang="en-IN"/>
          </a:p>
        </p:txBody>
      </p:sp>
    </p:spTree>
    <p:extLst>
      <p:ext uri="{BB962C8B-B14F-4D97-AF65-F5344CB8AC3E}">
        <p14:creationId xmlns:p14="http://schemas.microsoft.com/office/powerpoint/2010/main" val="107110974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alpha val="8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342B-072A-8ECA-C851-61994251628D}"/>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03587389-2ACD-44E2-4EB5-9C85FD33D690}"/>
              </a:ext>
            </a:extLst>
          </p:cNvPr>
          <p:cNvSpPr>
            <a:spLocks noGrp="1"/>
          </p:cNvSpPr>
          <p:nvPr>
            <p:ph type="subTitle" idx="1"/>
          </p:nvPr>
        </p:nvSpPr>
        <p:spPr/>
        <p:txBody>
          <a:bodyPr/>
          <a:lstStyle/>
          <a:p>
            <a:endParaRPr lang="en-IN"/>
          </a:p>
        </p:txBody>
      </p:sp>
      <p:sp>
        <p:nvSpPr>
          <p:cNvPr id="4" name="Rectangle 3">
            <a:extLst>
              <a:ext uri="{FF2B5EF4-FFF2-40B4-BE49-F238E27FC236}">
                <a16:creationId xmlns:a16="http://schemas.microsoft.com/office/drawing/2014/main" id="{879A9A69-85A1-B242-EC5D-CABB78D78359}"/>
              </a:ext>
            </a:extLst>
          </p:cNvPr>
          <p:cNvSpPr/>
          <p:nvPr/>
        </p:nvSpPr>
        <p:spPr>
          <a:xfrm>
            <a:off x="5196348" y="857250"/>
            <a:ext cx="2514600" cy="187304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 name="Rectangle 4">
            <a:extLst>
              <a:ext uri="{FF2B5EF4-FFF2-40B4-BE49-F238E27FC236}">
                <a16:creationId xmlns:a16="http://schemas.microsoft.com/office/drawing/2014/main" id="{DFF4E870-FF70-2527-C8F4-BC8936C15830}"/>
              </a:ext>
            </a:extLst>
          </p:cNvPr>
          <p:cNvSpPr/>
          <p:nvPr/>
        </p:nvSpPr>
        <p:spPr>
          <a:xfrm>
            <a:off x="1524001" y="4098208"/>
            <a:ext cx="2691581" cy="19025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7" name="Picture 6">
            <a:extLst>
              <a:ext uri="{FF2B5EF4-FFF2-40B4-BE49-F238E27FC236}">
                <a16:creationId xmlns:a16="http://schemas.microsoft.com/office/drawing/2014/main" id="{44AF49E4-E221-CF79-1F32-F1C31F86AB87}"/>
              </a:ext>
            </a:extLst>
          </p:cNvPr>
          <p:cNvPicPr>
            <a:picLocks noChangeAspect="1"/>
          </p:cNvPicPr>
          <p:nvPr/>
        </p:nvPicPr>
        <p:blipFill rotWithShape="1">
          <a:blip r:embed="rId2">
            <a:extLst>
              <a:ext uri="{28A0092B-C50C-407E-A947-70E740481C1C}">
                <a14:useLocalDpi xmlns:a14="http://schemas.microsoft.com/office/drawing/2010/main" val="0"/>
              </a:ext>
            </a:extLst>
          </a:blip>
          <a:srcRect l="2507" t="4006"/>
          <a:stretch/>
        </p:blipFill>
        <p:spPr>
          <a:xfrm>
            <a:off x="2910350" y="1823270"/>
            <a:ext cx="6149185" cy="2977331"/>
          </a:xfrm>
          <a:prstGeom prst="rect">
            <a:avLst/>
          </a:prstGeom>
        </p:spPr>
      </p:pic>
      <p:sp>
        <p:nvSpPr>
          <p:cNvPr id="6" name="TextBox 5">
            <a:extLst>
              <a:ext uri="{FF2B5EF4-FFF2-40B4-BE49-F238E27FC236}">
                <a16:creationId xmlns:a16="http://schemas.microsoft.com/office/drawing/2014/main" id="{C8F74214-80FB-C3A0-46B3-B5AB1EEC9CDE}"/>
              </a:ext>
            </a:extLst>
          </p:cNvPr>
          <p:cNvSpPr txBox="1"/>
          <p:nvPr/>
        </p:nvSpPr>
        <p:spPr>
          <a:xfrm>
            <a:off x="312235" y="267629"/>
            <a:ext cx="11691786" cy="830997"/>
          </a:xfrm>
          <a:prstGeom prst="rect">
            <a:avLst/>
          </a:prstGeom>
          <a:noFill/>
        </p:spPr>
        <p:txBody>
          <a:bodyPr wrap="square" rtlCol="0">
            <a:spAutoFit/>
          </a:bodyPr>
          <a:lstStyle/>
          <a:p>
            <a:r>
              <a:rPr lang="en-US" sz="4800" b="1" dirty="0">
                <a:latin typeface="Arial Black" panose="020B0A04020102020204" pitchFamily="34" charset="0"/>
              </a:rPr>
              <a:t>Confused about what to wear ?</a:t>
            </a:r>
            <a:endParaRPr lang="en-IN" sz="4800" b="1" dirty="0">
              <a:latin typeface="Arial Black" panose="020B0A04020102020204" pitchFamily="34" charset="0"/>
            </a:endParaRPr>
          </a:p>
        </p:txBody>
      </p:sp>
    </p:spTree>
    <p:extLst>
      <p:ext uri="{BB962C8B-B14F-4D97-AF65-F5344CB8AC3E}">
        <p14:creationId xmlns:p14="http://schemas.microsoft.com/office/powerpoint/2010/main" val="3770695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B952D-DBBA-F1B0-BA47-C54BE94B4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1" y="924561"/>
            <a:ext cx="8673435" cy="5102847"/>
          </a:xfrm>
          <a:prstGeom prst="rect">
            <a:avLst/>
          </a:prstGeom>
        </p:spPr>
      </p:pic>
    </p:spTree>
    <p:extLst>
      <p:ext uri="{BB962C8B-B14F-4D97-AF65-F5344CB8AC3E}">
        <p14:creationId xmlns:p14="http://schemas.microsoft.com/office/powerpoint/2010/main" val="99987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0FD53-F2C5-D194-3888-150B57972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560" y="782320"/>
            <a:ext cx="7894886" cy="5069840"/>
          </a:xfrm>
          <a:prstGeom prst="rect">
            <a:avLst/>
          </a:prstGeom>
        </p:spPr>
      </p:pic>
    </p:spTree>
    <p:extLst>
      <p:ext uri="{BB962C8B-B14F-4D97-AF65-F5344CB8AC3E}">
        <p14:creationId xmlns:p14="http://schemas.microsoft.com/office/powerpoint/2010/main" val="148720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AAF94-FE0D-2686-67CA-E0FD39FA5488}"/>
              </a:ext>
            </a:extLst>
          </p:cNvPr>
          <p:cNvPicPr>
            <a:picLocks noChangeAspect="1"/>
          </p:cNvPicPr>
          <p:nvPr/>
        </p:nvPicPr>
        <p:blipFill rotWithShape="1">
          <a:blip r:embed="rId2">
            <a:extLst>
              <a:ext uri="{28A0092B-C50C-407E-A947-70E740481C1C}">
                <a14:useLocalDpi xmlns:a14="http://schemas.microsoft.com/office/drawing/2010/main" val="0"/>
              </a:ext>
            </a:extLst>
          </a:blip>
          <a:srcRect t="884" r="43353"/>
          <a:stretch/>
        </p:blipFill>
        <p:spPr>
          <a:xfrm>
            <a:off x="1912168" y="751841"/>
            <a:ext cx="3625032" cy="5699213"/>
          </a:xfrm>
          <a:prstGeom prst="rect">
            <a:avLst/>
          </a:prstGeom>
        </p:spPr>
      </p:pic>
      <p:pic>
        <p:nvPicPr>
          <p:cNvPr id="5" name="Picture 4">
            <a:extLst>
              <a:ext uri="{FF2B5EF4-FFF2-40B4-BE49-F238E27FC236}">
                <a16:creationId xmlns:a16="http://schemas.microsoft.com/office/drawing/2014/main" id="{497170F2-F758-398B-1AB3-62EE4C3F785E}"/>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690" r="39451" b="2571"/>
          <a:stretch/>
        </p:blipFill>
        <p:spPr>
          <a:xfrm>
            <a:off x="5833328" y="843280"/>
            <a:ext cx="4446504" cy="5354320"/>
          </a:xfrm>
          <a:prstGeom prst="rect">
            <a:avLst/>
          </a:prstGeom>
        </p:spPr>
      </p:pic>
    </p:spTree>
    <p:extLst>
      <p:ext uri="{BB962C8B-B14F-4D97-AF65-F5344CB8AC3E}">
        <p14:creationId xmlns:p14="http://schemas.microsoft.com/office/powerpoint/2010/main" val="269531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DFBE0-934D-16D0-EC51-9BD0785FF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1" y="817880"/>
            <a:ext cx="7843051" cy="5222241"/>
          </a:xfrm>
          <a:prstGeom prst="rect">
            <a:avLst/>
          </a:prstGeom>
        </p:spPr>
      </p:pic>
    </p:spTree>
    <p:extLst>
      <p:ext uri="{BB962C8B-B14F-4D97-AF65-F5344CB8AC3E}">
        <p14:creationId xmlns:p14="http://schemas.microsoft.com/office/powerpoint/2010/main" val="1819352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66ADA-C097-8F44-97E8-3A1CFC7F7B80}"/>
              </a:ext>
            </a:extLst>
          </p:cNvPr>
          <p:cNvPicPr>
            <a:picLocks noChangeAspect="1"/>
          </p:cNvPicPr>
          <p:nvPr/>
        </p:nvPicPr>
        <p:blipFill rotWithShape="1">
          <a:blip r:embed="rId2">
            <a:extLst>
              <a:ext uri="{28A0092B-C50C-407E-A947-70E740481C1C}">
                <a14:useLocalDpi xmlns:a14="http://schemas.microsoft.com/office/drawing/2010/main" val="0"/>
              </a:ext>
            </a:extLst>
          </a:blip>
          <a:srcRect t="6017" r="1569"/>
          <a:stretch/>
        </p:blipFill>
        <p:spPr>
          <a:xfrm>
            <a:off x="2102372" y="741680"/>
            <a:ext cx="8281149" cy="5953760"/>
          </a:xfrm>
          <a:prstGeom prst="rect">
            <a:avLst/>
          </a:prstGeom>
        </p:spPr>
      </p:pic>
      <p:sp>
        <p:nvSpPr>
          <p:cNvPr id="4" name="TextBox 3">
            <a:extLst>
              <a:ext uri="{FF2B5EF4-FFF2-40B4-BE49-F238E27FC236}">
                <a16:creationId xmlns:a16="http://schemas.microsoft.com/office/drawing/2014/main" id="{9D26A460-48CB-FF07-6138-9F47CD79C684}"/>
              </a:ext>
            </a:extLst>
          </p:cNvPr>
          <p:cNvSpPr txBox="1"/>
          <p:nvPr/>
        </p:nvSpPr>
        <p:spPr>
          <a:xfrm rot="16200000">
            <a:off x="-1630043" y="1479668"/>
            <a:ext cx="6756940" cy="707886"/>
          </a:xfrm>
          <a:prstGeom prst="rect">
            <a:avLst/>
          </a:prstGeom>
          <a:noFill/>
        </p:spPr>
        <p:txBody>
          <a:bodyPr wrap="square" rtlCol="0">
            <a:spAutoFit/>
          </a:bodyPr>
          <a:lstStyle/>
          <a:p>
            <a:r>
              <a:rPr lang="en-IN" sz="4000" b="1" dirty="0" err="1">
                <a:solidFill>
                  <a:schemeClr val="accent4"/>
                </a:solidFill>
                <a:highlight>
                  <a:srgbClr val="FF0000"/>
                </a:highlight>
              </a:rPr>
              <a:t>Ocassion</a:t>
            </a:r>
            <a:endParaRPr lang="en-IN" sz="4000" b="1" dirty="0">
              <a:solidFill>
                <a:schemeClr val="accent4"/>
              </a:solidFill>
              <a:highlight>
                <a:srgbClr val="FF0000"/>
              </a:highlight>
            </a:endParaRPr>
          </a:p>
        </p:txBody>
      </p:sp>
      <p:sp>
        <p:nvSpPr>
          <p:cNvPr id="5" name="TextBox 4">
            <a:extLst>
              <a:ext uri="{FF2B5EF4-FFF2-40B4-BE49-F238E27FC236}">
                <a16:creationId xmlns:a16="http://schemas.microsoft.com/office/drawing/2014/main" id="{B4953A6A-3CF2-3198-79CB-471BB4FA4FE1}"/>
              </a:ext>
            </a:extLst>
          </p:cNvPr>
          <p:cNvSpPr txBox="1"/>
          <p:nvPr/>
        </p:nvSpPr>
        <p:spPr>
          <a:xfrm>
            <a:off x="6807201" y="162561"/>
            <a:ext cx="4027577" cy="646331"/>
          </a:xfrm>
          <a:prstGeom prst="rect">
            <a:avLst/>
          </a:prstGeom>
          <a:noFill/>
        </p:spPr>
        <p:txBody>
          <a:bodyPr wrap="none" rtlCol="0">
            <a:spAutoFit/>
          </a:bodyPr>
          <a:lstStyle/>
          <a:p>
            <a:r>
              <a:rPr lang="en-IN" sz="3600" b="1" dirty="0">
                <a:highlight>
                  <a:srgbClr val="008080"/>
                </a:highlight>
              </a:rPr>
              <a:t>Colour Combination</a:t>
            </a:r>
          </a:p>
        </p:txBody>
      </p:sp>
    </p:spTree>
    <p:extLst>
      <p:ext uri="{BB962C8B-B14F-4D97-AF65-F5344CB8AC3E}">
        <p14:creationId xmlns:p14="http://schemas.microsoft.com/office/powerpoint/2010/main" val="999655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F14CB-DD81-FCBD-0085-B88961AD6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19443"/>
            <a:ext cx="9144000" cy="4219114"/>
          </a:xfrm>
          <a:prstGeom prst="rect">
            <a:avLst/>
          </a:prstGeom>
        </p:spPr>
      </p:pic>
    </p:spTree>
    <p:extLst>
      <p:ext uri="{BB962C8B-B14F-4D97-AF65-F5344CB8AC3E}">
        <p14:creationId xmlns:p14="http://schemas.microsoft.com/office/powerpoint/2010/main" val="1842171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98279-80E5-48A0-AA9F-63E1710E2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43" y="497447"/>
            <a:ext cx="6373114" cy="5639587"/>
          </a:xfrm>
          <a:prstGeom prst="rect">
            <a:avLst/>
          </a:prstGeom>
        </p:spPr>
      </p:pic>
    </p:spTree>
    <p:extLst>
      <p:ext uri="{BB962C8B-B14F-4D97-AF65-F5344CB8AC3E}">
        <p14:creationId xmlns:p14="http://schemas.microsoft.com/office/powerpoint/2010/main" val="4204495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7283C8-937A-3214-2D07-975B62F0A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13" y="-96891"/>
            <a:ext cx="9655513" cy="6954891"/>
          </a:xfrm>
          <a:prstGeom prst="rect">
            <a:avLst/>
          </a:prstGeom>
        </p:spPr>
      </p:pic>
      <p:sp>
        <p:nvSpPr>
          <p:cNvPr id="2" name="Title 1">
            <a:extLst>
              <a:ext uri="{FF2B5EF4-FFF2-40B4-BE49-F238E27FC236}">
                <a16:creationId xmlns:a16="http://schemas.microsoft.com/office/drawing/2014/main" id="{7E77B38C-A5B1-5FFD-2856-AA261DBC6832}"/>
              </a:ext>
            </a:extLst>
          </p:cNvPr>
          <p:cNvSpPr>
            <a:spLocks noGrp="1"/>
          </p:cNvSpPr>
          <p:nvPr>
            <p:ph type="title"/>
          </p:nvPr>
        </p:nvSpPr>
        <p:spPr/>
        <p:txBody>
          <a:bodyPr/>
          <a:lstStyle/>
          <a:p>
            <a:endParaRPr lang="en-IN" dirty="0"/>
          </a:p>
        </p:txBody>
      </p:sp>
      <p:sp>
        <p:nvSpPr>
          <p:cNvPr id="19" name="Content Placeholder 18">
            <a:extLst>
              <a:ext uri="{FF2B5EF4-FFF2-40B4-BE49-F238E27FC236}">
                <a16:creationId xmlns:a16="http://schemas.microsoft.com/office/drawing/2014/main" id="{7959B738-23FA-A3DD-9BA4-409C816FD40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6559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1268E6-486A-3997-3F58-27DAB740F0BC}"/>
              </a:ext>
            </a:extLst>
          </p:cNvPr>
          <p:cNvPicPr>
            <a:picLocks noChangeAspect="1"/>
          </p:cNvPicPr>
          <p:nvPr/>
        </p:nvPicPr>
        <p:blipFill>
          <a:blip r:embed="rId2"/>
          <a:stretch>
            <a:fillRect/>
          </a:stretch>
        </p:blipFill>
        <p:spPr>
          <a:xfrm>
            <a:off x="2036957" y="383461"/>
            <a:ext cx="7436846" cy="5359417"/>
          </a:xfrm>
          <a:prstGeom prst="rect">
            <a:avLst/>
          </a:prstGeom>
        </p:spPr>
      </p:pic>
    </p:spTree>
    <p:extLst>
      <p:ext uri="{BB962C8B-B14F-4D97-AF65-F5344CB8AC3E}">
        <p14:creationId xmlns:p14="http://schemas.microsoft.com/office/powerpoint/2010/main" val="170289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D6690C-4026-D631-4A6E-C26EBADFF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80" y="234176"/>
            <a:ext cx="11906440" cy="5933309"/>
          </a:xfrm>
          <a:prstGeom prst="rect">
            <a:avLst/>
          </a:prstGeom>
        </p:spPr>
      </p:pic>
    </p:spTree>
    <p:extLst>
      <p:ext uri="{BB962C8B-B14F-4D97-AF65-F5344CB8AC3E}">
        <p14:creationId xmlns:p14="http://schemas.microsoft.com/office/powerpoint/2010/main" val="3852478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981A-4C5F-16CB-1FFF-35D946FD1704}"/>
              </a:ext>
            </a:extLst>
          </p:cNvPr>
          <p:cNvSpPr>
            <a:spLocks noGrp="1"/>
          </p:cNvSpPr>
          <p:nvPr>
            <p:ph type="title"/>
          </p:nvPr>
        </p:nvSpPr>
        <p:spPr>
          <a:xfrm>
            <a:off x="4683275" y="-111760"/>
            <a:ext cx="8920965" cy="4352792"/>
          </a:xfrm>
          <a:solidFill>
            <a:srgbClr val="FF0000"/>
          </a:solidFill>
        </p:spPr>
        <p:txBody>
          <a:bodyPr>
            <a:noAutofit/>
          </a:bodyPr>
          <a:lstStyle/>
          <a:p>
            <a:r>
              <a:rPr lang="en-IN" sz="4050" b="1" i="1" dirty="0" err="1">
                <a:solidFill>
                  <a:schemeClr val="bg2"/>
                </a:solidFill>
                <a:latin typeface="Aparajita" panose="02020603050405020304" pitchFamily="18" charset="0"/>
                <a:cs typeface="Aparajita" panose="02020603050405020304" pitchFamily="18" charset="0"/>
              </a:rPr>
              <a:t>Colors</a:t>
            </a:r>
            <a:r>
              <a:rPr lang="en-IN" sz="4050" b="1" i="1" dirty="0">
                <a:solidFill>
                  <a:schemeClr val="bg2"/>
                </a:solidFill>
                <a:latin typeface="Aparajita" panose="02020603050405020304" pitchFamily="18" charset="0"/>
                <a:cs typeface="Aparajita" panose="02020603050405020304" pitchFamily="18" charset="0"/>
              </a:rPr>
              <a:t> Combination and </a:t>
            </a:r>
            <a:r>
              <a:rPr lang="en-IN" sz="4050" b="1" i="1" dirty="0" err="1">
                <a:solidFill>
                  <a:schemeClr val="bg2"/>
                </a:solidFill>
                <a:latin typeface="Aparajita" panose="02020603050405020304" pitchFamily="18" charset="0"/>
                <a:cs typeface="Aparajita" panose="02020603050405020304" pitchFamily="18" charset="0"/>
              </a:rPr>
              <a:t>Advisior</a:t>
            </a:r>
            <a:br>
              <a:rPr lang="en-IN" sz="4050" b="1" i="1" dirty="0">
                <a:solidFill>
                  <a:schemeClr val="bg2"/>
                </a:solidFill>
                <a:latin typeface="Aparajita" panose="02020603050405020304" pitchFamily="18" charset="0"/>
                <a:cs typeface="Aparajita" panose="02020603050405020304" pitchFamily="18" charset="0"/>
              </a:rPr>
            </a:br>
            <a:r>
              <a:rPr lang="en-IN" sz="4050" b="1" i="1" dirty="0">
                <a:solidFill>
                  <a:schemeClr val="bg2"/>
                </a:solidFill>
                <a:latin typeface="Aparajita" panose="02020603050405020304" pitchFamily="18" charset="0"/>
                <a:cs typeface="Aparajita" panose="02020603050405020304" pitchFamily="18" charset="0"/>
              </a:rPr>
              <a:t>For Clothing Selection </a:t>
            </a:r>
            <a:br>
              <a:rPr lang="en-IN" sz="4050" b="1" i="1" dirty="0">
                <a:solidFill>
                  <a:schemeClr val="bg2"/>
                </a:solidFill>
                <a:latin typeface="Aparajita" panose="02020603050405020304" pitchFamily="18" charset="0"/>
                <a:cs typeface="Aparajita" panose="02020603050405020304" pitchFamily="18" charset="0"/>
              </a:rPr>
            </a:br>
            <a:br>
              <a:rPr lang="en-IN" sz="4050" b="1" i="1" dirty="0">
                <a:solidFill>
                  <a:schemeClr val="bg2"/>
                </a:solidFill>
                <a:latin typeface="Aparajita" panose="02020603050405020304" pitchFamily="18" charset="0"/>
                <a:cs typeface="Aparajita" panose="02020603050405020304" pitchFamily="18" charset="0"/>
              </a:rPr>
            </a:br>
            <a:br>
              <a:rPr lang="en-IN" sz="4050" b="1" i="1" dirty="0">
                <a:solidFill>
                  <a:schemeClr val="bg2"/>
                </a:solidFill>
                <a:latin typeface="Aparajita" panose="02020603050405020304" pitchFamily="18" charset="0"/>
                <a:cs typeface="Aparajita" panose="02020603050405020304" pitchFamily="18" charset="0"/>
              </a:rPr>
            </a:br>
            <a:r>
              <a:rPr lang="en-IN" sz="4050" b="1" i="1" dirty="0">
                <a:solidFill>
                  <a:schemeClr val="bg2"/>
                </a:solidFill>
                <a:latin typeface="Aparajita" panose="02020603050405020304" pitchFamily="18" charset="0"/>
                <a:cs typeface="Aparajita" panose="02020603050405020304" pitchFamily="18" charset="0"/>
              </a:rPr>
              <a:t>               A halt for daily confusion while getting r   ready for Various occasion</a:t>
            </a:r>
          </a:p>
        </p:txBody>
      </p:sp>
      <p:pic>
        <p:nvPicPr>
          <p:cNvPr id="9" name="Content Placeholder 8">
            <a:extLst>
              <a:ext uri="{FF2B5EF4-FFF2-40B4-BE49-F238E27FC236}">
                <a16:creationId xmlns:a16="http://schemas.microsoft.com/office/drawing/2014/main" id="{A2F6FCEB-6BE4-577A-EB65-156ECD8D8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48" y="1037150"/>
            <a:ext cx="1952670" cy="1171602"/>
          </a:xfrm>
        </p:spPr>
      </p:pic>
      <p:sp>
        <p:nvSpPr>
          <p:cNvPr id="4" name="Rectangle 3">
            <a:extLst>
              <a:ext uri="{FF2B5EF4-FFF2-40B4-BE49-F238E27FC236}">
                <a16:creationId xmlns:a16="http://schemas.microsoft.com/office/drawing/2014/main" id="{9878B4BB-7AD1-CC9E-E359-68BFC5E428B2}"/>
              </a:ext>
            </a:extLst>
          </p:cNvPr>
          <p:cNvSpPr/>
          <p:nvPr/>
        </p:nvSpPr>
        <p:spPr>
          <a:xfrm>
            <a:off x="10668000" y="4241032"/>
            <a:ext cx="2936239" cy="27388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 name="Rectangle 4">
            <a:extLst>
              <a:ext uri="{FF2B5EF4-FFF2-40B4-BE49-F238E27FC236}">
                <a16:creationId xmlns:a16="http://schemas.microsoft.com/office/drawing/2014/main" id="{3A9132CD-ADA7-4C32-8810-0C56F1EDEBDF}"/>
              </a:ext>
            </a:extLst>
          </p:cNvPr>
          <p:cNvSpPr/>
          <p:nvPr/>
        </p:nvSpPr>
        <p:spPr>
          <a:xfrm>
            <a:off x="1823547" y="2448560"/>
            <a:ext cx="1326018" cy="1089772"/>
          </a:xfrm>
          <a:prstGeom prst="rect">
            <a:avLst/>
          </a:prstGeom>
          <a:solidFill>
            <a:srgbClr val="00B050">
              <a:alpha val="7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 name="Rectangle 5">
            <a:extLst>
              <a:ext uri="{FF2B5EF4-FFF2-40B4-BE49-F238E27FC236}">
                <a16:creationId xmlns:a16="http://schemas.microsoft.com/office/drawing/2014/main" id="{2274BDC5-23F4-8F11-9788-3A3C85658726}"/>
              </a:ext>
            </a:extLst>
          </p:cNvPr>
          <p:cNvSpPr/>
          <p:nvPr/>
        </p:nvSpPr>
        <p:spPr>
          <a:xfrm>
            <a:off x="1823548" y="5323764"/>
            <a:ext cx="1401097" cy="994172"/>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7" name="Rectangle 6">
            <a:extLst>
              <a:ext uri="{FF2B5EF4-FFF2-40B4-BE49-F238E27FC236}">
                <a16:creationId xmlns:a16="http://schemas.microsoft.com/office/drawing/2014/main" id="{4C6EBDF9-727F-465E-B676-44720966149B}"/>
              </a:ext>
            </a:extLst>
          </p:cNvPr>
          <p:cNvSpPr/>
          <p:nvPr/>
        </p:nvSpPr>
        <p:spPr>
          <a:xfrm>
            <a:off x="1823547" y="3994185"/>
            <a:ext cx="1341636" cy="1018215"/>
          </a:xfrm>
          <a:prstGeom prst="rect">
            <a:avLst/>
          </a:prstGeom>
          <a:solidFill>
            <a:srgbClr val="BF09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1" name="Picture 10">
            <a:extLst>
              <a:ext uri="{FF2B5EF4-FFF2-40B4-BE49-F238E27FC236}">
                <a16:creationId xmlns:a16="http://schemas.microsoft.com/office/drawing/2014/main" id="{8DC8E90A-F24A-9434-D5B8-A067EDDC9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239" y="3649298"/>
            <a:ext cx="2474084" cy="1484450"/>
          </a:xfrm>
          <a:prstGeom prst="rect">
            <a:avLst/>
          </a:prstGeom>
        </p:spPr>
      </p:pic>
      <p:sp>
        <p:nvSpPr>
          <p:cNvPr id="12" name="Rectangle 11">
            <a:extLst>
              <a:ext uri="{FF2B5EF4-FFF2-40B4-BE49-F238E27FC236}">
                <a16:creationId xmlns:a16="http://schemas.microsoft.com/office/drawing/2014/main" id="{321D8672-F09C-2079-C166-0BCFE87FE440}"/>
              </a:ext>
            </a:extLst>
          </p:cNvPr>
          <p:cNvSpPr/>
          <p:nvPr/>
        </p:nvSpPr>
        <p:spPr>
          <a:xfrm>
            <a:off x="3976001" y="5323764"/>
            <a:ext cx="1401097" cy="963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3492648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6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1CAE3-F9C5-0C40-2D3D-10F7C608CD6D}"/>
              </a:ext>
            </a:extLst>
          </p:cNvPr>
          <p:cNvPicPr>
            <a:picLocks noChangeAspect="1"/>
          </p:cNvPicPr>
          <p:nvPr/>
        </p:nvPicPr>
        <p:blipFill rotWithShape="1">
          <a:blip r:embed="rId2">
            <a:extLst>
              <a:ext uri="{28A0092B-C50C-407E-A947-70E740481C1C}">
                <a14:useLocalDpi xmlns:a14="http://schemas.microsoft.com/office/drawing/2010/main" val="0"/>
              </a:ext>
            </a:extLst>
          </a:blip>
          <a:srcRect l="1688" t="4954" r="-1688" b="-4954"/>
          <a:stretch/>
        </p:blipFill>
        <p:spPr>
          <a:xfrm>
            <a:off x="368717" y="309127"/>
            <a:ext cx="11231542" cy="6239746"/>
          </a:xfrm>
          <a:prstGeom prst="rect">
            <a:avLst/>
          </a:prstGeom>
        </p:spPr>
      </p:pic>
    </p:spTree>
    <p:extLst>
      <p:ext uri="{BB962C8B-B14F-4D97-AF65-F5344CB8AC3E}">
        <p14:creationId xmlns:p14="http://schemas.microsoft.com/office/powerpoint/2010/main" val="3507468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10C38E-F57B-85B4-BFF4-D7375B6BE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722" y="1808619"/>
            <a:ext cx="7598116" cy="5049381"/>
          </a:xfrm>
          <a:prstGeom prst="rect">
            <a:avLst/>
          </a:prstGeom>
        </p:spPr>
      </p:pic>
      <p:sp>
        <p:nvSpPr>
          <p:cNvPr id="4" name="TextBox 3">
            <a:extLst>
              <a:ext uri="{FF2B5EF4-FFF2-40B4-BE49-F238E27FC236}">
                <a16:creationId xmlns:a16="http://schemas.microsoft.com/office/drawing/2014/main" id="{2148BA0C-00CE-541F-E4D9-B718C15AE22F}"/>
              </a:ext>
            </a:extLst>
          </p:cNvPr>
          <p:cNvSpPr txBox="1"/>
          <p:nvPr/>
        </p:nvSpPr>
        <p:spPr>
          <a:xfrm>
            <a:off x="390293" y="345688"/>
            <a:ext cx="7917366" cy="1569660"/>
          </a:xfrm>
          <a:prstGeom prst="rect">
            <a:avLst/>
          </a:prstGeom>
          <a:noFill/>
        </p:spPr>
        <p:txBody>
          <a:bodyPr wrap="square" rtlCol="0">
            <a:spAutoFit/>
          </a:bodyPr>
          <a:lstStyle/>
          <a:p>
            <a:r>
              <a:rPr lang="en-US" sz="4800" b="1" dirty="0">
                <a:latin typeface="Arial Black" panose="020B0A04020102020204" pitchFamily="34" charset="0"/>
              </a:rPr>
              <a:t>What Should I wear at Casual Outing today ?</a:t>
            </a:r>
            <a:endParaRPr lang="en-IN" sz="4800" b="1" dirty="0">
              <a:latin typeface="Arial Black" panose="020B0A04020102020204" pitchFamily="34" charset="0"/>
            </a:endParaRPr>
          </a:p>
        </p:txBody>
      </p:sp>
    </p:spTree>
    <p:extLst>
      <p:ext uri="{BB962C8B-B14F-4D97-AF65-F5344CB8AC3E}">
        <p14:creationId xmlns:p14="http://schemas.microsoft.com/office/powerpoint/2010/main" val="2521786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72C6-9B13-0921-E26E-8D1E4A868BD1}"/>
              </a:ext>
            </a:extLst>
          </p:cNvPr>
          <p:cNvSpPr>
            <a:spLocks noGrp="1"/>
          </p:cNvSpPr>
          <p:nvPr>
            <p:ph type="ctrTitle"/>
          </p:nvPr>
        </p:nvSpPr>
        <p:spPr>
          <a:xfrm>
            <a:off x="490655" y="512956"/>
            <a:ext cx="11073160" cy="2265169"/>
          </a:xfrm>
        </p:spPr>
        <p:txBody>
          <a:bodyPr>
            <a:normAutofit fontScale="90000"/>
          </a:bodyPr>
          <a:lstStyle/>
          <a:p>
            <a:r>
              <a:rPr lang="en-US" dirty="0">
                <a:latin typeface="Arial Black" panose="020B0A04020102020204" pitchFamily="34" charset="0"/>
              </a:rPr>
              <a:t>Result Showing all Possible </a:t>
            </a:r>
            <a:r>
              <a:rPr lang="en-US" dirty="0" err="1">
                <a:latin typeface="Arial Black" panose="020B0A04020102020204" pitchFamily="34" charset="0"/>
              </a:rPr>
              <a:t>Colour</a:t>
            </a:r>
            <a:r>
              <a:rPr lang="en-US" dirty="0">
                <a:latin typeface="Arial Black" panose="020B0A04020102020204" pitchFamily="34" charset="0"/>
              </a:rPr>
              <a:t> Combination</a:t>
            </a:r>
            <a:endParaRPr lang="en-IN" dirty="0">
              <a:latin typeface="Arial Black" panose="020B0A04020102020204" pitchFamily="34" charset="0"/>
            </a:endParaRPr>
          </a:p>
        </p:txBody>
      </p:sp>
      <p:sp>
        <p:nvSpPr>
          <p:cNvPr id="3" name="Subtitle 2">
            <a:extLst>
              <a:ext uri="{FF2B5EF4-FFF2-40B4-BE49-F238E27FC236}">
                <a16:creationId xmlns:a16="http://schemas.microsoft.com/office/drawing/2014/main" id="{8C6EBDCB-AD97-8381-8F1C-B5626ECE8D89}"/>
              </a:ext>
            </a:extLst>
          </p:cNvPr>
          <p:cNvSpPr>
            <a:spLocks noGrp="1"/>
          </p:cNvSpPr>
          <p:nvPr>
            <p:ph type="subTitle" idx="1"/>
          </p:nvPr>
        </p:nvSpPr>
        <p:spPr/>
        <p:txBody>
          <a:bodyPr/>
          <a:lstStyle/>
          <a:p>
            <a:endParaRPr lang="en-IN" dirty="0"/>
          </a:p>
        </p:txBody>
      </p:sp>
      <p:pic>
        <p:nvPicPr>
          <p:cNvPr id="7" name="Picture 6">
            <a:extLst>
              <a:ext uri="{FF2B5EF4-FFF2-40B4-BE49-F238E27FC236}">
                <a16:creationId xmlns:a16="http://schemas.microsoft.com/office/drawing/2014/main" id="{7AAC06B3-7E5B-284A-AF82-3659D15EC8B5}"/>
              </a:ext>
            </a:extLst>
          </p:cNvPr>
          <p:cNvPicPr>
            <a:picLocks noChangeAspect="1"/>
          </p:cNvPicPr>
          <p:nvPr/>
        </p:nvPicPr>
        <p:blipFill rotWithShape="1">
          <a:blip r:embed="rId2">
            <a:extLst>
              <a:ext uri="{28A0092B-C50C-407E-A947-70E740481C1C}">
                <a14:useLocalDpi xmlns:a14="http://schemas.microsoft.com/office/drawing/2010/main" val="0"/>
              </a:ext>
            </a:extLst>
          </a:blip>
          <a:srcRect t="8644"/>
          <a:stretch/>
        </p:blipFill>
        <p:spPr>
          <a:xfrm>
            <a:off x="490655" y="3222701"/>
            <a:ext cx="11233917" cy="2419815"/>
          </a:xfrm>
          <a:prstGeom prst="rect">
            <a:avLst/>
          </a:prstGeom>
        </p:spPr>
      </p:pic>
    </p:spTree>
    <p:extLst>
      <p:ext uri="{BB962C8B-B14F-4D97-AF65-F5344CB8AC3E}">
        <p14:creationId xmlns:p14="http://schemas.microsoft.com/office/powerpoint/2010/main" val="243403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71572-79CF-C127-D4AD-8ADD79343A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8743F41-F14B-B085-A7C7-79ED9E5CC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5"/>
            <a:ext cx="12105728" cy="6500051"/>
          </a:xfrm>
        </p:spPr>
      </p:pic>
    </p:spTree>
    <p:extLst>
      <p:ext uri="{BB962C8B-B14F-4D97-AF65-F5344CB8AC3E}">
        <p14:creationId xmlns:p14="http://schemas.microsoft.com/office/powerpoint/2010/main" val="43097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6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C6E7-2C2A-36CD-3F07-2CC87C7A771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C71B0337-B1FA-652A-13A4-752499716C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16" t="2876" r="3510"/>
          <a:stretch/>
        </p:blipFill>
        <p:spPr>
          <a:xfrm>
            <a:off x="0" y="0"/>
            <a:ext cx="12192000" cy="6845440"/>
          </a:xfrm>
        </p:spPr>
      </p:pic>
    </p:spTree>
    <p:extLst>
      <p:ext uri="{BB962C8B-B14F-4D97-AF65-F5344CB8AC3E}">
        <p14:creationId xmlns:p14="http://schemas.microsoft.com/office/powerpoint/2010/main" val="33494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05581-E690-FF18-10E6-DC9067E99954}"/>
              </a:ext>
            </a:extLst>
          </p:cNvPr>
          <p:cNvSpPr>
            <a:spLocks noGrp="1"/>
          </p:cNvSpPr>
          <p:nvPr>
            <p:ph type="title"/>
          </p:nvPr>
        </p:nvSpPr>
        <p:spPr>
          <a:xfrm>
            <a:off x="838200" y="365125"/>
            <a:ext cx="10515600" cy="4998612"/>
          </a:xfrm>
        </p:spPr>
        <p:txBody>
          <a:bodyPr>
            <a:normAutofit/>
          </a:bodyPr>
          <a:lstStyle/>
          <a:p>
            <a:r>
              <a:rPr lang="en-US" sz="5400" dirty="0">
                <a:latin typeface="Arial Black" panose="020B0A04020102020204" pitchFamily="34" charset="0"/>
              </a:rPr>
              <a:t>Thank You Being a </a:t>
            </a:r>
            <a:r>
              <a:rPr lang="en-US" sz="5400">
                <a:latin typeface="Arial Black" panose="020B0A04020102020204" pitchFamily="34" charset="0"/>
              </a:rPr>
              <a:t>Patience  </a:t>
            </a:r>
            <a:r>
              <a:rPr lang="en-US" sz="5400" dirty="0">
                <a:latin typeface="Arial Black" panose="020B0A04020102020204" pitchFamily="34" charset="0"/>
              </a:rPr>
              <a:t>audience</a:t>
            </a:r>
            <a:endParaRPr lang="en-IN" sz="5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E9E8BE3-1E96-5EF8-5CE6-6893249060D3}"/>
              </a:ext>
            </a:extLst>
          </p:cNvPr>
          <p:cNvSpPr>
            <a:spLocks noGrp="1"/>
          </p:cNvSpPr>
          <p:nvPr>
            <p:ph idx="1"/>
          </p:nvPr>
        </p:nvSpPr>
        <p:spPr>
          <a:xfrm>
            <a:off x="223025" y="1717288"/>
            <a:ext cx="11452302" cy="267629"/>
          </a:xfrm>
        </p:spPr>
        <p:txBody>
          <a:bodyPr>
            <a:normAutofit fontScale="55000" lnSpcReduction="20000"/>
          </a:bodyPr>
          <a:lstStyle/>
          <a:p>
            <a:endParaRPr lang="en-IN" dirty="0"/>
          </a:p>
        </p:txBody>
      </p:sp>
    </p:spTree>
    <p:extLst>
      <p:ext uri="{BB962C8B-B14F-4D97-AF65-F5344CB8AC3E}">
        <p14:creationId xmlns:p14="http://schemas.microsoft.com/office/powerpoint/2010/main" val="385471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alpha val="96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8265-A13B-3805-4B70-E16F4260A052}"/>
              </a:ext>
            </a:extLst>
          </p:cNvPr>
          <p:cNvSpPr>
            <a:spLocks noGrp="1"/>
          </p:cNvSpPr>
          <p:nvPr>
            <p:ph type="title"/>
          </p:nvPr>
        </p:nvSpPr>
        <p:spPr>
          <a:xfrm>
            <a:off x="2152650" y="365127"/>
            <a:ext cx="7886700" cy="762634"/>
          </a:xfrm>
        </p:spPr>
        <p:txBody>
          <a:bodyPr/>
          <a:lstStyle/>
          <a:p>
            <a:r>
              <a:rPr lang="en-IN" dirty="0">
                <a:solidFill>
                  <a:schemeClr val="bg1">
                    <a:lumMod val="95000"/>
                  </a:schemeClr>
                </a:solidFill>
                <a:latin typeface="Arial Rounded MT Bold" panose="020F0704030504030204" pitchFamily="34" charset="0"/>
              </a:rPr>
              <a:t>Abstrac</a:t>
            </a:r>
            <a:r>
              <a:rPr lang="en-IN" dirty="0">
                <a:solidFill>
                  <a:schemeClr val="bg1"/>
                </a:solidFill>
                <a:latin typeface="Arial Rounded MT Bold" panose="020F0704030504030204" pitchFamily="34" charset="0"/>
              </a:rPr>
              <a:t>t</a:t>
            </a:r>
          </a:p>
        </p:txBody>
      </p:sp>
      <p:sp>
        <p:nvSpPr>
          <p:cNvPr id="3" name="Content Placeholder 2">
            <a:extLst>
              <a:ext uri="{FF2B5EF4-FFF2-40B4-BE49-F238E27FC236}">
                <a16:creationId xmlns:a16="http://schemas.microsoft.com/office/drawing/2014/main" id="{EE6D3529-34A7-1009-F86F-3FBFCCF65CAD}"/>
              </a:ext>
            </a:extLst>
          </p:cNvPr>
          <p:cNvSpPr>
            <a:spLocks noGrp="1"/>
          </p:cNvSpPr>
          <p:nvPr>
            <p:ph idx="1"/>
          </p:nvPr>
        </p:nvSpPr>
        <p:spPr>
          <a:xfrm>
            <a:off x="3474720" y="1127762"/>
            <a:ext cx="6746240" cy="4724399"/>
          </a:xfrm>
        </p:spPr>
        <p:txBody>
          <a:bodyPr>
            <a:normAutofit fontScale="25000" lnSpcReduction="20000"/>
          </a:bodyPr>
          <a:lstStyle/>
          <a:p>
            <a:endParaRPr lang="en-US" dirty="0"/>
          </a:p>
          <a:p>
            <a:endParaRPr lang="en-US" dirty="0"/>
          </a:p>
          <a:p>
            <a:pPr>
              <a:lnSpc>
                <a:spcPct val="170000"/>
              </a:lnSpc>
            </a:pPr>
            <a:r>
              <a:rPr lang="en-US" sz="6000" dirty="0">
                <a:solidFill>
                  <a:srgbClr val="202122"/>
                </a:solidFill>
                <a:latin typeface="Arial Rounded MT Bold" panose="020F0704030504030204" pitchFamily="34" charset="0"/>
              </a:rPr>
              <a:t>Ch</a:t>
            </a:r>
            <a:r>
              <a:rPr lang="en-US" sz="8000" dirty="0">
                <a:latin typeface="Arial Rounded MT Bold" panose="020F0704030504030204" pitchFamily="34" charset="0"/>
              </a:rPr>
              <a:t>oosin</a:t>
            </a:r>
            <a:r>
              <a:rPr lang="en-US" sz="6000" dirty="0">
                <a:solidFill>
                  <a:srgbClr val="202122"/>
                </a:solidFill>
                <a:latin typeface="Arial Rounded MT Bold" panose="020F0704030504030204" pitchFamily="34" charset="0"/>
              </a:rPr>
              <a:t>g the right color combination for clothing can greatly impact one's appearance and confidence in various settings. This project aims to develop a machine- learning model that helps users select the optimal color combinations for different occasions such as meetings, casual outings, or formal events. By analyzing color psychology and fashion trends, the model suggests the most suitable color combinations based on the user's preferences and the context of the event. The project utilizes machine learning algorithms and other technologies to provide personalized recommendations, enhancing users' fashion choices and confidence.</a:t>
            </a:r>
            <a:endParaRPr lang="en-US" sz="8000" dirty="0">
              <a:latin typeface="Arial Rounded MT Bold" panose="020F0704030504030204" pitchFamily="34" charset="0"/>
            </a:endParaRPr>
          </a:p>
          <a:p>
            <a:endParaRPr lang="en-US" sz="8000" dirty="0"/>
          </a:p>
        </p:txBody>
      </p:sp>
      <p:sp>
        <p:nvSpPr>
          <p:cNvPr id="4" name="Rectangle 3">
            <a:extLst>
              <a:ext uri="{FF2B5EF4-FFF2-40B4-BE49-F238E27FC236}">
                <a16:creationId xmlns:a16="http://schemas.microsoft.com/office/drawing/2014/main" id="{03758189-57FB-C1AF-AB7F-FB3C6EA6A53D}"/>
              </a:ext>
            </a:extLst>
          </p:cNvPr>
          <p:cNvSpPr/>
          <p:nvPr/>
        </p:nvSpPr>
        <p:spPr>
          <a:xfrm>
            <a:off x="1767840" y="1402080"/>
            <a:ext cx="833120" cy="39624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5AA84BE-D9CC-DA4F-C556-85CB72BFB6FF}"/>
              </a:ext>
            </a:extLst>
          </p:cNvPr>
          <p:cNvSpPr/>
          <p:nvPr/>
        </p:nvSpPr>
        <p:spPr>
          <a:xfrm>
            <a:off x="1767840" y="2326640"/>
            <a:ext cx="833120" cy="54864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68D01CD-48CA-F0DD-0433-B106607CCE1F}"/>
              </a:ext>
            </a:extLst>
          </p:cNvPr>
          <p:cNvSpPr/>
          <p:nvPr/>
        </p:nvSpPr>
        <p:spPr>
          <a:xfrm>
            <a:off x="1767840" y="3429000"/>
            <a:ext cx="833120" cy="548640"/>
          </a:xfrm>
          <a:prstGeom prst="rect">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C6D3E0D-6DBC-E8DE-C577-3206ED27756B}"/>
              </a:ext>
            </a:extLst>
          </p:cNvPr>
          <p:cNvSpPr/>
          <p:nvPr/>
        </p:nvSpPr>
        <p:spPr>
          <a:xfrm>
            <a:off x="1767840" y="4521200"/>
            <a:ext cx="833120" cy="426720"/>
          </a:xfrm>
          <a:prstGeom prst="rect">
            <a:avLst/>
          </a:prstGeom>
          <a:solidFill>
            <a:srgbClr val="E226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6FA2ED2-50FA-D974-4124-347F0001251F}"/>
              </a:ext>
            </a:extLst>
          </p:cNvPr>
          <p:cNvSpPr/>
          <p:nvPr/>
        </p:nvSpPr>
        <p:spPr>
          <a:xfrm>
            <a:off x="1767840" y="5537200"/>
            <a:ext cx="833120" cy="42672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551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B4431B9-EE54-3530-BD91-1809837E214D}"/>
              </a:ext>
            </a:extLst>
          </p:cNvPr>
          <p:cNvSpPr/>
          <p:nvPr/>
        </p:nvSpPr>
        <p:spPr>
          <a:xfrm>
            <a:off x="2092960" y="338852"/>
            <a:ext cx="1798320" cy="158496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3" name="Flowchart: Connector 2">
            <a:extLst>
              <a:ext uri="{FF2B5EF4-FFF2-40B4-BE49-F238E27FC236}">
                <a16:creationId xmlns:a16="http://schemas.microsoft.com/office/drawing/2014/main" id="{A0F87EFD-7B26-5F8E-A8DF-94525D698A46}"/>
              </a:ext>
            </a:extLst>
          </p:cNvPr>
          <p:cNvSpPr/>
          <p:nvPr/>
        </p:nvSpPr>
        <p:spPr>
          <a:xfrm>
            <a:off x="3586480" y="1375002"/>
            <a:ext cx="1910080" cy="174394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4EE4DF03-A5F4-E78E-6F77-9DCE9C717A32}"/>
              </a:ext>
            </a:extLst>
          </p:cNvPr>
          <p:cNvSpPr/>
          <p:nvPr/>
        </p:nvSpPr>
        <p:spPr>
          <a:xfrm>
            <a:off x="5232400" y="2662088"/>
            <a:ext cx="1889760" cy="18592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417959F-B490-226A-5112-C71F856EA2D0}"/>
              </a:ext>
            </a:extLst>
          </p:cNvPr>
          <p:cNvSpPr txBox="1"/>
          <p:nvPr/>
        </p:nvSpPr>
        <p:spPr>
          <a:xfrm>
            <a:off x="2143760" y="1036320"/>
            <a:ext cx="1910080" cy="369332"/>
          </a:xfrm>
          <a:prstGeom prst="rect">
            <a:avLst/>
          </a:prstGeom>
          <a:noFill/>
        </p:spPr>
        <p:txBody>
          <a:bodyPr wrap="square" rtlCol="0">
            <a:spAutoFit/>
          </a:bodyPr>
          <a:lstStyle/>
          <a:p>
            <a:r>
              <a:rPr lang="en-IN" dirty="0"/>
              <a:t>Data Collection</a:t>
            </a:r>
          </a:p>
        </p:txBody>
      </p:sp>
      <p:sp>
        <p:nvSpPr>
          <p:cNvPr id="6" name="TextBox 5">
            <a:extLst>
              <a:ext uri="{FF2B5EF4-FFF2-40B4-BE49-F238E27FC236}">
                <a16:creationId xmlns:a16="http://schemas.microsoft.com/office/drawing/2014/main" id="{89C3AB33-EB87-DC77-5CB1-3EABBF362499}"/>
              </a:ext>
            </a:extLst>
          </p:cNvPr>
          <p:cNvSpPr txBox="1"/>
          <p:nvPr/>
        </p:nvSpPr>
        <p:spPr>
          <a:xfrm>
            <a:off x="3972560" y="1923812"/>
            <a:ext cx="1737360" cy="646331"/>
          </a:xfrm>
          <a:prstGeom prst="rect">
            <a:avLst/>
          </a:prstGeom>
          <a:noFill/>
        </p:spPr>
        <p:txBody>
          <a:bodyPr wrap="square" rtlCol="0">
            <a:spAutoFit/>
          </a:bodyPr>
          <a:lstStyle/>
          <a:p>
            <a:r>
              <a:rPr lang="en-IN" dirty="0"/>
              <a:t>Data Visualization</a:t>
            </a:r>
          </a:p>
        </p:txBody>
      </p:sp>
      <p:sp>
        <p:nvSpPr>
          <p:cNvPr id="7" name="TextBox 6">
            <a:extLst>
              <a:ext uri="{FF2B5EF4-FFF2-40B4-BE49-F238E27FC236}">
                <a16:creationId xmlns:a16="http://schemas.microsoft.com/office/drawing/2014/main" id="{A41B71CA-30F8-50EB-04A1-86EF4EFBA217}"/>
              </a:ext>
            </a:extLst>
          </p:cNvPr>
          <p:cNvSpPr txBox="1"/>
          <p:nvPr/>
        </p:nvSpPr>
        <p:spPr>
          <a:xfrm flipH="1">
            <a:off x="5577840" y="3302001"/>
            <a:ext cx="1798320" cy="646331"/>
          </a:xfrm>
          <a:prstGeom prst="rect">
            <a:avLst/>
          </a:prstGeom>
          <a:noFill/>
        </p:spPr>
        <p:txBody>
          <a:bodyPr wrap="square" rtlCol="0">
            <a:spAutoFit/>
          </a:bodyPr>
          <a:lstStyle/>
          <a:p>
            <a:r>
              <a:rPr lang="en-IN" dirty="0"/>
              <a:t>Data Pre Processing</a:t>
            </a:r>
          </a:p>
        </p:txBody>
      </p:sp>
      <p:sp>
        <p:nvSpPr>
          <p:cNvPr id="8" name="Flowchart: Connector 7">
            <a:extLst>
              <a:ext uri="{FF2B5EF4-FFF2-40B4-BE49-F238E27FC236}">
                <a16:creationId xmlns:a16="http://schemas.microsoft.com/office/drawing/2014/main" id="{FCEB6593-CB03-75EE-3992-55AAEF0ABB9C}"/>
              </a:ext>
            </a:extLst>
          </p:cNvPr>
          <p:cNvSpPr/>
          <p:nvPr/>
        </p:nvSpPr>
        <p:spPr>
          <a:xfrm>
            <a:off x="6664960" y="4317245"/>
            <a:ext cx="2346960" cy="154652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9CEA251-AE29-D4FA-969A-FBACCA8C8D51}"/>
              </a:ext>
            </a:extLst>
          </p:cNvPr>
          <p:cNvSpPr txBox="1"/>
          <p:nvPr/>
        </p:nvSpPr>
        <p:spPr>
          <a:xfrm>
            <a:off x="7122160" y="4663441"/>
            <a:ext cx="1605280" cy="646331"/>
          </a:xfrm>
          <a:prstGeom prst="rect">
            <a:avLst/>
          </a:prstGeom>
          <a:noFill/>
        </p:spPr>
        <p:txBody>
          <a:bodyPr wrap="square" rtlCol="0">
            <a:spAutoFit/>
          </a:bodyPr>
          <a:lstStyle/>
          <a:p>
            <a:r>
              <a:rPr lang="en-IN" dirty="0"/>
              <a:t>Modelling and Data Training</a:t>
            </a:r>
          </a:p>
        </p:txBody>
      </p:sp>
      <p:sp>
        <p:nvSpPr>
          <p:cNvPr id="10" name="Flowchart: Connector 9">
            <a:extLst>
              <a:ext uri="{FF2B5EF4-FFF2-40B4-BE49-F238E27FC236}">
                <a16:creationId xmlns:a16="http://schemas.microsoft.com/office/drawing/2014/main" id="{54E5CDF4-ED28-9571-9DED-547136303873}"/>
              </a:ext>
            </a:extLst>
          </p:cNvPr>
          <p:cNvSpPr/>
          <p:nvPr/>
        </p:nvSpPr>
        <p:spPr>
          <a:xfrm>
            <a:off x="8514080" y="5905164"/>
            <a:ext cx="1534160" cy="6096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Testing</a:t>
            </a:r>
          </a:p>
        </p:txBody>
      </p:sp>
    </p:spTree>
    <p:extLst>
      <p:ext uri="{BB962C8B-B14F-4D97-AF65-F5344CB8AC3E}">
        <p14:creationId xmlns:p14="http://schemas.microsoft.com/office/powerpoint/2010/main" val="224398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BA44-2134-82B5-4D84-F391E1C27CDF}"/>
              </a:ext>
            </a:extLst>
          </p:cNvPr>
          <p:cNvSpPr>
            <a:spLocks noGrp="1"/>
          </p:cNvSpPr>
          <p:nvPr>
            <p:ph type="ctrTitle"/>
          </p:nvPr>
        </p:nvSpPr>
        <p:spPr>
          <a:xfrm>
            <a:off x="2209800" y="1122364"/>
            <a:ext cx="6294120" cy="157797"/>
          </a:xfrm>
        </p:spPr>
        <p:txBody>
          <a:bodyPr>
            <a:normAutofit fontScale="90000"/>
          </a:bodyPr>
          <a:lstStyle/>
          <a:p>
            <a:r>
              <a:rPr lang="en-IN" b="1" dirty="0">
                <a:latin typeface="Arial Black" panose="020B0A04020102020204" pitchFamily="34" charset="0"/>
              </a:rPr>
              <a:t>Data Set Used</a:t>
            </a:r>
          </a:p>
        </p:txBody>
      </p:sp>
      <p:sp>
        <p:nvSpPr>
          <p:cNvPr id="3" name="Subtitle 2">
            <a:extLst>
              <a:ext uri="{FF2B5EF4-FFF2-40B4-BE49-F238E27FC236}">
                <a16:creationId xmlns:a16="http://schemas.microsoft.com/office/drawing/2014/main" id="{432D8CE2-5EF4-7B21-671D-69752FBC1D2A}"/>
              </a:ext>
            </a:extLst>
          </p:cNvPr>
          <p:cNvSpPr>
            <a:spLocks noGrp="1"/>
          </p:cNvSpPr>
          <p:nvPr>
            <p:ph type="subTitle" idx="1"/>
          </p:nvPr>
        </p:nvSpPr>
        <p:spPr/>
        <p:txBody>
          <a:bodyPr/>
          <a:lstStyle/>
          <a:p>
            <a:endParaRPr lang="en-IN" dirty="0"/>
          </a:p>
        </p:txBody>
      </p:sp>
      <p:pic>
        <p:nvPicPr>
          <p:cNvPr id="7" name="Picture 6">
            <a:extLst>
              <a:ext uri="{FF2B5EF4-FFF2-40B4-BE49-F238E27FC236}">
                <a16:creationId xmlns:a16="http://schemas.microsoft.com/office/drawing/2014/main" id="{DA88F208-A95E-BBAC-0642-5C3FF29A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899" y="1492991"/>
            <a:ext cx="7287642" cy="3038899"/>
          </a:xfrm>
          <a:prstGeom prst="rect">
            <a:avLst/>
          </a:prstGeom>
        </p:spPr>
      </p:pic>
    </p:spTree>
    <p:extLst>
      <p:ext uri="{BB962C8B-B14F-4D97-AF65-F5344CB8AC3E}">
        <p14:creationId xmlns:p14="http://schemas.microsoft.com/office/powerpoint/2010/main" val="417798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F09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E0DC3-8D24-241E-8EDB-7788DB6D6550}"/>
              </a:ext>
            </a:extLst>
          </p:cNvPr>
          <p:cNvSpPr>
            <a:spLocks noGrp="1"/>
          </p:cNvSpPr>
          <p:nvPr>
            <p:ph type="ctrTitle"/>
          </p:nvPr>
        </p:nvSpPr>
        <p:spPr>
          <a:xfrm>
            <a:off x="2209800" y="518480"/>
            <a:ext cx="7208520" cy="1991041"/>
          </a:xfrm>
        </p:spPr>
        <p:txBody>
          <a:bodyPr>
            <a:normAutofit fontScale="90000"/>
          </a:bodyPr>
          <a:lstStyle/>
          <a:p>
            <a:r>
              <a:rPr lang="en-IN" dirty="0">
                <a:latin typeface="Arial Rounded MT Bold" panose="020F0704030504030204" pitchFamily="34" charset="0"/>
              </a:rPr>
              <a:t>Importing </a:t>
            </a:r>
            <a:r>
              <a:rPr lang="en-IN" dirty="0" err="1">
                <a:latin typeface="Arial Rounded MT Bold" panose="020F0704030504030204" pitchFamily="34" charset="0"/>
              </a:rPr>
              <a:t>Liberaries</a:t>
            </a:r>
            <a:r>
              <a:rPr lang="en-IN" dirty="0">
                <a:latin typeface="Arial Rounded MT Bold" panose="020F0704030504030204" pitchFamily="34" charset="0"/>
              </a:rPr>
              <a:t> &amp; Data Cleaning</a:t>
            </a:r>
          </a:p>
        </p:txBody>
      </p:sp>
      <p:sp>
        <p:nvSpPr>
          <p:cNvPr id="3" name="Subtitle 2">
            <a:extLst>
              <a:ext uri="{FF2B5EF4-FFF2-40B4-BE49-F238E27FC236}">
                <a16:creationId xmlns:a16="http://schemas.microsoft.com/office/drawing/2014/main" id="{FDC127A0-0F38-AD54-9198-D53FEF77D69F}"/>
              </a:ext>
            </a:extLst>
          </p:cNvPr>
          <p:cNvSpPr>
            <a:spLocks noGrp="1"/>
          </p:cNvSpPr>
          <p:nvPr>
            <p:ph type="subTitle" idx="1"/>
          </p:nvPr>
        </p:nvSpPr>
        <p:spPr>
          <a:xfrm>
            <a:off x="1696720" y="2336800"/>
            <a:ext cx="5557520" cy="3444240"/>
          </a:xfrm>
        </p:spPr>
        <p:txBody>
          <a:bodyPr>
            <a:normAutofit fontScale="47500" lnSpcReduction="20000"/>
          </a:bodyPr>
          <a:lstStyle/>
          <a:p>
            <a:pPr>
              <a:lnSpc>
                <a:spcPct val="120000"/>
              </a:lnSpc>
            </a:pPr>
            <a:r>
              <a:rPr lang="en-US" sz="4200" dirty="0">
                <a:solidFill>
                  <a:schemeClr val="bg1"/>
                </a:solidFill>
                <a:latin typeface="Javanese Text" panose="02000000000000000000" pitchFamily="2" charset="0"/>
              </a:rPr>
              <a:t>Importing Libraries &amp; Data Cleaning to inspect and understand the structure and content of a dataset using the functions : 1. head: displays first few rows of </a:t>
            </a:r>
            <a:r>
              <a:rPr lang="en-US" sz="4200" dirty="0" err="1">
                <a:solidFill>
                  <a:schemeClr val="bg1"/>
                </a:solidFill>
                <a:latin typeface="Javanese Text" panose="02000000000000000000" pitchFamily="2" charset="0"/>
              </a:rPr>
              <a:t>DataFrame</a:t>
            </a:r>
            <a:r>
              <a:rPr lang="en-US" sz="4200" dirty="0">
                <a:solidFill>
                  <a:schemeClr val="bg1"/>
                </a:solidFill>
                <a:latin typeface="Javanese Text" panose="02000000000000000000" pitchFamily="2" charset="0"/>
              </a:rPr>
              <a:t> giving the overview of its structure and contents. 2. info: provide concise summary of </a:t>
            </a:r>
            <a:r>
              <a:rPr lang="en-US" sz="4200" dirty="0" err="1">
                <a:solidFill>
                  <a:schemeClr val="bg1"/>
                </a:solidFill>
                <a:latin typeface="Javanese Text" panose="02000000000000000000" pitchFamily="2" charset="0"/>
              </a:rPr>
              <a:t>DataFrame</a:t>
            </a:r>
            <a:r>
              <a:rPr lang="en-US" sz="4200" dirty="0">
                <a:solidFill>
                  <a:schemeClr val="bg1"/>
                </a:solidFill>
                <a:latin typeface="Javanese Text" panose="02000000000000000000" pitchFamily="2" charset="0"/>
              </a:rPr>
              <a:t> including its 3. size, data types, and memory usage. description: shows descriptive statistics summarizing the central tendency, dispersion and shape of </a:t>
            </a:r>
            <a:r>
              <a:rPr lang="en-US" sz="4200" dirty="0" err="1">
                <a:solidFill>
                  <a:schemeClr val="bg1"/>
                </a:solidFill>
                <a:latin typeface="Javanese Text" panose="02000000000000000000" pitchFamily="2" charset="0"/>
              </a:rPr>
              <a:t>DataFrame's</a:t>
            </a:r>
            <a:r>
              <a:rPr lang="en-US" sz="4200" dirty="0">
                <a:solidFill>
                  <a:schemeClr val="bg1"/>
                </a:solidFill>
                <a:latin typeface="Javanese Text" panose="02000000000000000000" pitchFamily="2" charset="0"/>
              </a:rPr>
              <a:t> distribution of numerical data</a:t>
            </a:r>
            <a:r>
              <a:rPr lang="en-US" b="0" i="0" dirty="0">
                <a:solidFill>
                  <a:srgbClr val="202122"/>
                </a:solidFill>
                <a:effectLst/>
                <a:highlight>
                  <a:srgbClr val="FFFFFF"/>
                </a:highlight>
                <a:latin typeface="Lato" panose="020F0502020204030203" pitchFamily="34" charset="0"/>
              </a:rPr>
              <a:t>.</a:t>
            </a:r>
            <a:endParaRPr lang="en-IN" dirty="0"/>
          </a:p>
        </p:txBody>
      </p:sp>
      <p:pic>
        <p:nvPicPr>
          <p:cNvPr id="5" name="Picture 4">
            <a:extLst>
              <a:ext uri="{FF2B5EF4-FFF2-40B4-BE49-F238E27FC236}">
                <a16:creationId xmlns:a16="http://schemas.microsoft.com/office/drawing/2014/main" id="{F443EFEB-AC51-E878-987F-46AB80054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240" y="2458560"/>
            <a:ext cx="3627120" cy="3738562"/>
          </a:xfrm>
          <a:prstGeom prst="rect">
            <a:avLst/>
          </a:prstGeom>
        </p:spPr>
      </p:pic>
    </p:spTree>
    <p:extLst>
      <p:ext uri="{BB962C8B-B14F-4D97-AF65-F5344CB8AC3E}">
        <p14:creationId xmlns:p14="http://schemas.microsoft.com/office/powerpoint/2010/main" val="46764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00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5BE0-E540-137B-E8EF-62596732CB6D}"/>
              </a:ext>
            </a:extLst>
          </p:cNvPr>
          <p:cNvSpPr>
            <a:spLocks noGrp="1"/>
          </p:cNvSpPr>
          <p:nvPr>
            <p:ph type="ctrTitle"/>
          </p:nvPr>
        </p:nvSpPr>
        <p:spPr>
          <a:xfrm>
            <a:off x="2317376" y="193639"/>
            <a:ext cx="6511066" cy="1001674"/>
          </a:xfrm>
        </p:spPr>
        <p:txBody>
          <a:bodyPr>
            <a:noAutofit/>
          </a:bodyPr>
          <a:lstStyle/>
          <a:p>
            <a:r>
              <a:rPr lang="en-US" b="1" dirty="0">
                <a:solidFill>
                  <a:schemeClr val="bg1"/>
                </a:solidFill>
                <a:latin typeface="Arial Black" panose="020B0A04020102020204" pitchFamily="34" charset="0"/>
              </a:rPr>
              <a:t>Dependencies</a:t>
            </a:r>
            <a:endParaRPr lang="en-IN" b="1" dirty="0">
              <a:solidFill>
                <a:schemeClr val="bg1"/>
              </a:solidFill>
              <a:latin typeface="Arial Black" panose="020B0A04020102020204" pitchFamily="34" charset="0"/>
            </a:endParaRPr>
          </a:p>
        </p:txBody>
      </p:sp>
      <p:sp>
        <p:nvSpPr>
          <p:cNvPr id="3" name="Subtitle 2">
            <a:extLst>
              <a:ext uri="{FF2B5EF4-FFF2-40B4-BE49-F238E27FC236}">
                <a16:creationId xmlns:a16="http://schemas.microsoft.com/office/drawing/2014/main" id="{427DA5D1-EBB9-A9B5-6765-027D3ACC6EB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AB920A5-B6D7-AF05-A502-7274ED88E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981" y="1195313"/>
            <a:ext cx="1966969" cy="1966969"/>
          </a:xfrm>
          <a:prstGeom prst="rect">
            <a:avLst/>
          </a:prstGeom>
        </p:spPr>
      </p:pic>
      <p:pic>
        <p:nvPicPr>
          <p:cNvPr id="7" name="Picture 6">
            <a:extLst>
              <a:ext uri="{FF2B5EF4-FFF2-40B4-BE49-F238E27FC236}">
                <a16:creationId xmlns:a16="http://schemas.microsoft.com/office/drawing/2014/main" id="{61C341EA-1215-70AB-32B4-E395AC590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416" y="1701130"/>
            <a:ext cx="3171825" cy="756152"/>
          </a:xfrm>
          <a:prstGeom prst="rect">
            <a:avLst/>
          </a:prstGeom>
        </p:spPr>
      </p:pic>
      <p:pic>
        <p:nvPicPr>
          <p:cNvPr id="9" name="Picture 8">
            <a:extLst>
              <a:ext uri="{FF2B5EF4-FFF2-40B4-BE49-F238E27FC236}">
                <a16:creationId xmlns:a16="http://schemas.microsoft.com/office/drawing/2014/main" id="{962F26A4-E1A8-68F6-AC5B-BA10040FDC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6172" y="1522453"/>
            <a:ext cx="2238582" cy="1397933"/>
          </a:xfrm>
          <a:prstGeom prst="rect">
            <a:avLst/>
          </a:prstGeom>
        </p:spPr>
      </p:pic>
      <p:pic>
        <p:nvPicPr>
          <p:cNvPr id="11" name="Picture 10">
            <a:extLst>
              <a:ext uri="{FF2B5EF4-FFF2-40B4-BE49-F238E27FC236}">
                <a16:creationId xmlns:a16="http://schemas.microsoft.com/office/drawing/2014/main" id="{3E8247E5-6160-4775-2008-17887C8FC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588" y="3602039"/>
            <a:ext cx="2676973" cy="1982315"/>
          </a:xfrm>
          <a:prstGeom prst="rect">
            <a:avLst/>
          </a:prstGeom>
        </p:spPr>
      </p:pic>
      <p:pic>
        <p:nvPicPr>
          <p:cNvPr id="13" name="Picture 12">
            <a:extLst>
              <a:ext uri="{FF2B5EF4-FFF2-40B4-BE49-F238E27FC236}">
                <a16:creationId xmlns:a16="http://schemas.microsoft.com/office/drawing/2014/main" id="{9309D3E9-7E73-92BB-E4B9-06A466A7A2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799" y="3929179"/>
            <a:ext cx="3240162" cy="1305635"/>
          </a:xfrm>
          <a:prstGeom prst="rect">
            <a:avLst/>
          </a:prstGeom>
        </p:spPr>
      </p:pic>
      <p:sp>
        <p:nvSpPr>
          <p:cNvPr id="14" name="Rectangle 13">
            <a:extLst>
              <a:ext uri="{FF2B5EF4-FFF2-40B4-BE49-F238E27FC236}">
                <a16:creationId xmlns:a16="http://schemas.microsoft.com/office/drawing/2014/main" id="{3FB42FD8-B8A2-C871-81CD-28156E75A532}"/>
              </a:ext>
            </a:extLst>
          </p:cNvPr>
          <p:cNvSpPr/>
          <p:nvPr/>
        </p:nvSpPr>
        <p:spPr>
          <a:xfrm>
            <a:off x="8462683" y="4105261"/>
            <a:ext cx="1667435" cy="112955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7456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E82362-EFBB-D50B-B77F-AECD5FEBE069}"/>
              </a:ext>
            </a:extLst>
          </p:cNvPr>
          <p:cNvPicPr>
            <a:picLocks noChangeAspect="1"/>
          </p:cNvPicPr>
          <p:nvPr/>
        </p:nvPicPr>
        <p:blipFill>
          <a:blip r:embed="rId2"/>
          <a:stretch>
            <a:fillRect/>
          </a:stretch>
        </p:blipFill>
        <p:spPr>
          <a:xfrm>
            <a:off x="1983942" y="1036321"/>
            <a:ext cx="5355560" cy="1315762"/>
          </a:xfrm>
          <a:prstGeom prst="rect">
            <a:avLst/>
          </a:prstGeom>
        </p:spPr>
      </p:pic>
      <p:pic>
        <p:nvPicPr>
          <p:cNvPr id="7" name="Picture 6">
            <a:extLst>
              <a:ext uri="{FF2B5EF4-FFF2-40B4-BE49-F238E27FC236}">
                <a16:creationId xmlns:a16="http://schemas.microsoft.com/office/drawing/2014/main" id="{D25E6F1B-8AFB-AED8-AB38-430B44E61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660" y="3286804"/>
            <a:ext cx="6620799" cy="2981741"/>
          </a:xfrm>
          <a:prstGeom prst="rect">
            <a:avLst/>
          </a:prstGeom>
        </p:spPr>
      </p:pic>
      <p:sp>
        <p:nvSpPr>
          <p:cNvPr id="8" name="TextBox 7">
            <a:extLst>
              <a:ext uri="{FF2B5EF4-FFF2-40B4-BE49-F238E27FC236}">
                <a16:creationId xmlns:a16="http://schemas.microsoft.com/office/drawing/2014/main" id="{DD4969E9-472A-EA3B-D9C4-4F9E6C9E3AD3}"/>
              </a:ext>
            </a:extLst>
          </p:cNvPr>
          <p:cNvSpPr txBox="1"/>
          <p:nvPr/>
        </p:nvSpPr>
        <p:spPr>
          <a:xfrm>
            <a:off x="1983943" y="1"/>
            <a:ext cx="7945163" cy="646331"/>
          </a:xfrm>
          <a:prstGeom prst="rect">
            <a:avLst/>
          </a:prstGeom>
          <a:noFill/>
        </p:spPr>
        <p:txBody>
          <a:bodyPr wrap="square" rtlCol="0">
            <a:spAutoFit/>
          </a:bodyPr>
          <a:lstStyle/>
          <a:p>
            <a:r>
              <a:rPr lang="en-IN" sz="3600" dirty="0">
                <a:solidFill>
                  <a:schemeClr val="bg1"/>
                </a:solidFill>
                <a:latin typeface="Arial Rounded MT Bold" panose="020F0704030504030204" pitchFamily="34" charset="0"/>
              </a:rPr>
              <a:t>Import Library and Import data</a:t>
            </a:r>
          </a:p>
        </p:txBody>
      </p:sp>
    </p:spTree>
    <p:extLst>
      <p:ext uri="{BB962C8B-B14F-4D97-AF65-F5344CB8AC3E}">
        <p14:creationId xmlns:p14="http://schemas.microsoft.com/office/powerpoint/2010/main" val="3760174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C3EA1-7D01-493A-8F60-A4CA93D77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448" y="808986"/>
            <a:ext cx="6879547" cy="5240028"/>
          </a:xfrm>
          <a:prstGeom prst="rect">
            <a:avLst/>
          </a:prstGeom>
        </p:spPr>
      </p:pic>
    </p:spTree>
    <p:extLst>
      <p:ext uri="{BB962C8B-B14F-4D97-AF65-F5344CB8AC3E}">
        <p14:creationId xmlns:p14="http://schemas.microsoft.com/office/powerpoint/2010/main" val="36793988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523</TotalTime>
  <Words>261</Words>
  <Application>Microsoft Office PowerPoint</Application>
  <PresentationFormat>Widescreen</PresentationFormat>
  <Paragraphs>21</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Aparajita</vt:lpstr>
      <vt:lpstr>Arial</vt:lpstr>
      <vt:lpstr>Arial Black</vt:lpstr>
      <vt:lpstr>Arial Rounded MT Bold</vt:lpstr>
      <vt:lpstr>Calibri</vt:lpstr>
      <vt:lpstr>Calibri Light</vt:lpstr>
      <vt:lpstr>Javanese Text</vt:lpstr>
      <vt:lpstr>Lato</vt:lpstr>
      <vt:lpstr>Office Theme</vt:lpstr>
      <vt:lpstr>PowerPoint Presentation</vt:lpstr>
      <vt:lpstr>Colors Combination and Advisior For Clothing Selection                   A halt for daily confusion while getting r   ready for Various occasion</vt:lpstr>
      <vt:lpstr>Abstract</vt:lpstr>
      <vt:lpstr>PowerPoint Presentation</vt:lpstr>
      <vt:lpstr>Data Set Used</vt:lpstr>
      <vt:lpstr>Importing Liberaries &amp; Data Cleaning</vt:lpstr>
      <vt:lpstr>Dependencies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Showing all Possible Colour Combination</vt:lpstr>
      <vt:lpstr>PowerPoint Presentation</vt:lpstr>
      <vt:lpstr>PowerPoint Presentation</vt:lpstr>
      <vt:lpstr>Thank You Being a Patience  audience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VISHNU KANT</dc:creator>
  <cp:lastModifiedBy>VISHNU KANT</cp:lastModifiedBy>
  <cp:revision>4</cp:revision>
  <dcterms:created xsi:type="dcterms:W3CDTF">2024-07-09T11:01:28Z</dcterms:created>
  <dcterms:modified xsi:type="dcterms:W3CDTF">2024-07-10T04:38:36Z</dcterms:modified>
</cp:coreProperties>
</file>